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7" r:id="rId2"/>
    <p:sldId id="448" r:id="rId3"/>
    <p:sldId id="449" r:id="rId4"/>
    <p:sldId id="430" r:id="rId5"/>
    <p:sldId id="446" r:id="rId6"/>
    <p:sldId id="447" r:id="rId7"/>
    <p:sldId id="534" r:id="rId8"/>
    <p:sldId id="451" r:id="rId9"/>
    <p:sldId id="452" r:id="rId10"/>
    <p:sldId id="535" r:id="rId11"/>
    <p:sldId id="544" r:id="rId12"/>
    <p:sldId id="450" r:id="rId13"/>
    <p:sldId id="374" r:id="rId14"/>
    <p:sldId id="453" r:id="rId15"/>
    <p:sldId id="454" r:id="rId16"/>
    <p:sldId id="455" r:id="rId17"/>
    <p:sldId id="456" r:id="rId18"/>
    <p:sldId id="457" r:id="rId19"/>
    <p:sldId id="458" r:id="rId20"/>
    <p:sldId id="514" r:id="rId21"/>
    <p:sldId id="459" r:id="rId22"/>
    <p:sldId id="460" r:id="rId23"/>
    <p:sldId id="461" r:id="rId24"/>
    <p:sldId id="462" r:id="rId25"/>
    <p:sldId id="543" r:id="rId26"/>
    <p:sldId id="463" r:id="rId27"/>
    <p:sldId id="465" r:id="rId28"/>
    <p:sldId id="466" r:id="rId29"/>
    <p:sldId id="545" r:id="rId30"/>
    <p:sldId id="472" r:id="rId31"/>
    <p:sldId id="523" r:id="rId32"/>
    <p:sldId id="503" r:id="rId33"/>
    <p:sldId id="504" r:id="rId34"/>
    <p:sldId id="469" r:id="rId35"/>
    <p:sldId id="467" r:id="rId36"/>
    <p:sldId id="4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4E"/>
    <a:srgbClr val="3C6E8A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4"/>
    <p:restoredTop sz="79153" autoAdjust="0"/>
  </p:normalViewPr>
  <p:slideViewPr>
    <p:cSldViewPr snapToGrid="0" snapToObjects="1">
      <p:cViewPr varScale="1">
        <p:scale>
          <a:sx n="143" d="100"/>
          <a:sy n="143" d="100"/>
        </p:scale>
        <p:origin x="216" y="9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5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4" y="2130430"/>
            <a:ext cx="7153275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8175" y="3886200"/>
            <a:ext cx="7153274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C6D6B-54A0-3249-A81C-465DDF317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288" y="373793"/>
            <a:ext cx="2341412" cy="87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3273-E99B-0549-88AF-5B9D6486C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1350" y="2533650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0"/>
            <a:r>
              <a:rPr lang="en-US" noProof="0" dirty="0"/>
              <a:t>Second level</a:t>
            </a:r>
          </a:p>
          <a:p>
            <a:pPr lvl="1"/>
            <a:r>
              <a:rPr lang="en-US" noProof="0" dirty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F2294-F296-F644-90DC-518DA2DC5B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0" y="138110"/>
            <a:ext cx="183826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c320.github.io/" TargetMode="External"/><Relationship Id="rId2" Type="http://schemas.openxmlformats.org/officeDocument/2006/relationships/hyperlink" Target="https://rebrand.ly/TUDataScienc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general/guides/authorization-guide/" TargetMode="External"/><Relationship Id="rId2" Type="http://schemas.openxmlformats.org/officeDocument/2006/relationships/hyperlink" Target="https://developers.facebook.com/docs/facebook-login/access-toke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dy.github.io/posts/dont_write_your_json_parser_plz.html" TargetMode="External"/><Relationship Id="rId2" Type="http://schemas.openxmlformats.org/officeDocument/2006/relationships/hyperlink" Target="https://news.ycombinator.com/item?id=779626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ulaneintrodatascience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howto/regex.html" TargetMode="External"/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1104476/what-does-the-r-in-pythons-re-compiler-pattern-flags-mea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regex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to-compile-or-not-to-compil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2.python-requests.org/en/master/user/quickstar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liate.itunes.apple.com/resources/documentation/itunes-store-web-service-search-ap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ttings/tokens/n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2" y="1820356"/>
            <a:ext cx="7975763" cy="1470025"/>
          </a:xfrm>
        </p:spPr>
        <p:txBody>
          <a:bodyPr/>
          <a:lstStyle/>
          <a:p>
            <a:r>
              <a:rPr lang="en-US" sz="4400" dirty="0"/>
              <a:t>Data Scraping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4383611"/>
            <a:ext cx="6409765" cy="578354"/>
          </a:xfrm>
        </p:spPr>
        <p:txBody>
          <a:bodyPr numCol="1"/>
          <a:lstStyle/>
          <a:p>
            <a:r>
              <a:rPr lang="en-US" sz="2000" dirty="0"/>
              <a:t>Nicholas Mattei, </a:t>
            </a:r>
            <a:r>
              <a:rPr lang="en-US" sz="2000" i="1" dirty="0">
                <a:solidFill>
                  <a:srgbClr val="215C4E"/>
                </a:solidFill>
              </a:rPr>
              <a:t>Tulane University</a:t>
            </a:r>
          </a:p>
          <a:p>
            <a:r>
              <a:rPr lang="en-US" sz="2000" i="1" dirty="0">
                <a:solidFill>
                  <a:srgbClr val="215C4E"/>
                </a:solidFill>
              </a:rPr>
              <a:t>CMPS3660 – Introduction to Data Science – Fall 2019</a:t>
            </a:r>
          </a:p>
          <a:p>
            <a:r>
              <a:rPr lang="en-US" sz="2000" dirty="0">
                <a:hlinkClick r:id="rId2"/>
              </a:rPr>
              <a:t>https://rebrand.ly/TUDataScience</a:t>
            </a:r>
            <a:endParaRPr lang="en-US" sz="2000" i="1" dirty="0">
              <a:solidFill>
                <a:srgbClr val="215C4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3409-D77B-2042-AB6C-576FE84A5D8B}"/>
              </a:ext>
            </a:extLst>
          </p:cNvPr>
          <p:cNvSpPr txBox="1"/>
          <p:nvPr/>
        </p:nvSpPr>
        <p:spPr>
          <a:xfrm>
            <a:off x="116023" y="6079579"/>
            <a:ext cx="662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Many Thanks</a:t>
            </a:r>
          </a:p>
          <a:p>
            <a:r>
              <a:rPr lang="en-US" sz="1200" dirty="0">
                <a:solidFill>
                  <a:schemeClr val="tx2"/>
                </a:solidFill>
              </a:rPr>
              <a:t>Slides based off Introduction to Data Science from John P. Dickerson - </a:t>
            </a:r>
            <a:r>
              <a:rPr lang="en-US" sz="1200" dirty="0">
                <a:hlinkClick r:id="rId3"/>
              </a:rPr>
              <a:t>https://cmsc320.github.io/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25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6"/>
    </mc:Choice>
    <mc:Fallback xmlns="">
      <p:transition spd="slow" advTm="121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lvl="1"/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lvl="1"/>
            <a:r>
              <a:rPr lang="en-US" b="0" dirty="0"/>
              <a:t>OAuth: grants </a:t>
            </a:r>
            <a:r>
              <a:rPr lang="en-US" b="1" dirty="0">
                <a:solidFill>
                  <a:srgbClr val="215C4E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  <a:p>
            <a:r>
              <a:rPr lang="en-US" dirty="0"/>
              <a:t>These can get complicated and are site specific.. Some examples below.</a:t>
            </a:r>
          </a:p>
          <a:p>
            <a:pPr lvl="1"/>
            <a:r>
              <a:rPr lang="en-US" dirty="0">
                <a:hlinkClick r:id="rId2"/>
              </a:rPr>
              <a:t>https://developers.facebook.com/docs/facebook-login/access-tokens/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https://developer.spotify.com/documentation/general/guides/authorization-guide/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auth=(“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BF79-FE99-864A-AF2D-7A27F460B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4DA6-C8D5-C645-BC81-1A359DBC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85421"/>
            <a:ext cx="2335306" cy="427038"/>
          </a:xfrm>
        </p:spPr>
        <p:txBody>
          <a:bodyPr/>
          <a:lstStyle/>
          <a:p>
            <a:r>
              <a:rPr lang="en-US" dirty="0"/>
              <a:t>Example OAuth: Spotify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D13D-802D-C847-8102-D0E082958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0E959-1745-E347-B177-B6F6DB22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10" y="13447"/>
            <a:ext cx="7457141" cy="67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lvl="1"/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lvl="1"/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lvl="1"/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lvl="1"/>
            <a:r>
              <a:rPr lang="en-US" b="0" dirty="0"/>
              <a:t>Shapefiles: geospatial vector data (OpenStreetMap)</a:t>
            </a:r>
          </a:p>
          <a:p>
            <a:pPr lvl="1"/>
            <a:r>
              <a:rPr lang="en-US" b="0" dirty="0"/>
              <a:t>RVT files: architectural planning (Autodesk Revit)</a:t>
            </a:r>
          </a:p>
          <a:p>
            <a:pPr lvl="1"/>
            <a:r>
              <a:rPr lang="en-US" b="0" dirty="0"/>
              <a:t>You can make up your own!  </a:t>
            </a:r>
            <a:r>
              <a:rPr lang="en-US" b="1" dirty="0">
                <a:solidFill>
                  <a:srgbClr val="215C4E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45676C-2835-B246-9F35-EEAACE89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652F0-AE4C-4F40-8ECA-1D55EBA34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0401" y="6468633"/>
            <a:ext cx="535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32C2AA94-07A9-2E42-9930-0D18B853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8F1F7-AD50-1444-8096-F9EB479EA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9825318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pPr lvl="1"/>
            <a:r>
              <a:rPr lang="en-US" sz="1600" dirty="0"/>
              <a:t>1,26-Jan,Introduction,—,"pdf, </a:t>
            </a:r>
            <a:r>
              <a:rPr lang="en-US" sz="1600" dirty="0" err="1"/>
              <a:t>pptx</a:t>
            </a:r>
            <a:r>
              <a:rPr lang="en-US" sz="1600" dirty="0"/>
              <a:t>",Dickerson,</a:t>
            </a:r>
            <a:br>
              <a:rPr lang="en-US" sz="1600" dirty="0"/>
            </a:br>
            <a:r>
              <a:rPr lang="en-US" sz="1600" dirty="0"/>
              <a:t>2,31-Jan,Scraping Data with </a:t>
            </a:r>
            <a:r>
              <a:rPr lang="en-US" sz="1600" dirty="0" err="1"/>
              <a:t>Python,Anaconda's</a:t>
            </a:r>
            <a:r>
              <a:rPr lang="en-US" sz="1600" dirty="0"/>
              <a:t> Test </a:t>
            </a:r>
            <a:r>
              <a:rPr lang="en-US" sz="1600" dirty="0" err="1"/>
              <a:t>Drive.,,Dickerson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3,2-Feb,"Vectors, Matrices, and </a:t>
            </a:r>
            <a:r>
              <a:rPr lang="en-US" sz="1600" dirty="0" err="1"/>
              <a:t>Dataframes</a:t>
            </a:r>
            <a:r>
              <a:rPr lang="en-US" sz="1600" dirty="0"/>
              <a:t>",Introduction to </a:t>
            </a:r>
            <a:r>
              <a:rPr lang="en-US" sz="1600" dirty="0" err="1"/>
              <a:t>pandas.,,Dickerson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4,7-Feb,Jupyter notebook </a:t>
            </a:r>
            <a:r>
              <a:rPr lang="en-US" sz="1600" dirty="0" err="1"/>
              <a:t>lab,,,"Denis</a:t>
            </a:r>
            <a:r>
              <a:rPr lang="en-US" sz="1600" dirty="0"/>
              <a:t>, </a:t>
            </a:r>
            <a:r>
              <a:rPr lang="en-US" sz="1600" dirty="0" err="1"/>
              <a:t>Anant</a:t>
            </a:r>
            <a:r>
              <a:rPr lang="en-US" sz="1600" dirty="0"/>
              <a:t>, &amp; Neil",</a:t>
            </a:r>
            <a:br>
              <a:rPr lang="en-US" sz="1600" dirty="0"/>
            </a:br>
            <a:r>
              <a:rPr lang="en-US" sz="1600" dirty="0"/>
              <a:t>5,9-Feb,Best Practices for Data Science </a:t>
            </a:r>
            <a:r>
              <a:rPr lang="en-US" sz="1600" dirty="0" err="1"/>
              <a:t>Projects,,,Dickerson</a:t>
            </a:r>
            <a:r>
              <a:rPr lang="en-US" sz="160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90971" y="2107589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71738" y="3232424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10027024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157C7-6F7E-0245-8118-F0801A883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03788"/>
            <a:ext cx="4307639" cy="4322377"/>
          </a:xfrm>
        </p:spPr>
        <p:txBody>
          <a:bodyPr/>
          <a:lstStyle/>
          <a:p>
            <a:r>
              <a:rPr lang="en-US" dirty="0"/>
              <a:t>JSON is a method for </a:t>
            </a:r>
            <a:r>
              <a:rPr lang="en-US" b="1" dirty="0">
                <a:solidFill>
                  <a:srgbClr val="215C4E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lvl="1"/>
            <a:r>
              <a:rPr lang="en-US" b="0" dirty="0"/>
              <a:t>Convert an object into a string (done in Java in 131/132?)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40" y="1038346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22" y="1925908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40" y="2798517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862616" y="1142428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862616" y="206035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2616" y="2969145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7686421-BEF5-8940-98E9-AE3E4433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9D71B-4979-D245-85D0-58E9537A9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9" y="4244897"/>
            <a:ext cx="1881266" cy="18812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8C6D0-F8BC-5F43-B6E1-9918E4992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199" y="1524318"/>
            <a:ext cx="9393621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=the%2Bmeters&amp;entity=album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9393620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ourier" pitchFamily="2" charset="0"/>
              </a:rPr>
              <a:t>{ '</a:t>
            </a:r>
            <a:r>
              <a:rPr lang="en-US" sz="1600" dirty="0" err="1">
                <a:latin typeface="Courier" pitchFamily="2" charset="0"/>
              </a:rPr>
              <a:t>resultCount</a:t>
            </a:r>
            <a:r>
              <a:rPr lang="en-US" sz="1600" dirty="0">
                <a:latin typeface="Courier" pitchFamily="2" charset="0"/>
              </a:rPr>
              <a:t>': 15, </a:t>
            </a:r>
          </a:p>
          <a:p>
            <a:r>
              <a:rPr lang="en-US" sz="1600" dirty="0">
                <a:latin typeface="Courier" pitchFamily="2" charset="0"/>
              </a:rPr>
              <a:t>  'results’: [</a:t>
            </a:r>
          </a:p>
          <a:p>
            <a:r>
              <a:rPr lang="en-US" sz="1600" dirty="0">
                <a:latin typeface="Courier" pitchFamily="2" charset="0"/>
              </a:rPr>
              <a:t>		{'</a:t>
            </a:r>
            <a:r>
              <a:rPr lang="en-US" sz="1600" dirty="0" err="1">
                <a:latin typeface="Courier" pitchFamily="2" charset="0"/>
              </a:rPr>
              <a:t>wrapperType</a:t>
            </a:r>
            <a:r>
              <a:rPr lang="en-US" sz="1600" dirty="0">
                <a:latin typeface="Courier" pitchFamily="2" charset="0"/>
              </a:rPr>
              <a:t>': 'collection’,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collectionType</a:t>
            </a:r>
            <a:r>
              <a:rPr lang="en-US" sz="1600" dirty="0">
                <a:latin typeface="Courier" pitchFamily="2" charset="0"/>
              </a:rPr>
              <a:t>': 'Album’,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artistId</a:t>
            </a:r>
            <a:r>
              <a:rPr lang="en-US" sz="1600" dirty="0">
                <a:latin typeface="Courier" pitchFamily="2" charset="0"/>
              </a:rPr>
              <a:t>': 7314214,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collectionId</a:t>
            </a:r>
            <a:r>
              <a:rPr lang="en-US" sz="1600" dirty="0">
                <a:latin typeface="Courier" pitchFamily="2" charset="0"/>
              </a:rPr>
              <a:t>': 213532006,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amgArtistId</a:t>
            </a:r>
            <a:r>
              <a:rPr lang="en-US" sz="1600" dirty="0">
                <a:latin typeface="Courier" pitchFamily="2" charset="0"/>
              </a:rPr>
              <a:t>': 4907,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artistName</a:t>
            </a:r>
            <a:r>
              <a:rPr lang="en-US" sz="1600" dirty="0">
                <a:latin typeface="Courier" pitchFamily="2" charset="0"/>
              </a:rPr>
              <a:t>': 'The Meters’, </a:t>
            </a:r>
          </a:p>
          <a:p>
            <a:r>
              <a:rPr lang="en-US" sz="1600" dirty="0">
                <a:latin typeface="Courier" pitchFamily="2" charset="0"/>
              </a:rPr>
              <a:t>		 '</a:t>
            </a:r>
            <a:r>
              <a:rPr lang="en-US" sz="1600" dirty="0" err="1">
                <a:latin typeface="Courier" pitchFamily="2" charset="0"/>
              </a:rPr>
              <a:t>collectionName</a:t>
            </a:r>
            <a:r>
              <a:rPr lang="en-US" sz="1600" dirty="0">
                <a:latin typeface="Courier" pitchFamily="2" charset="0"/>
              </a:rPr>
              <a:t>': 'The Very Best of the Meters’, </a:t>
            </a:r>
          </a:p>
          <a:p>
            <a:r>
              <a:rPr lang="en-US" sz="1600" dirty="0">
                <a:latin typeface="Courier" pitchFamily="2" charset="0"/>
              </a:rPr>
              <a:t>	 	 '</a:t>
            </a:r>
            <a:r>
              <a:rPr lang="en-US" sz="1600" dirty="0" err="1">
                <a:latin typeface="Courier" pitchFamily="2" charset="0"/>
              </a:rPr>
              <a:t>collectionCensoredName</a:t>
            </a:r>
            <a:r>
              <a:rPr lang="en-US" sz="1600" dirty="0">
                <a:latin typeface="Courier" pitchFamily="2" charset="0"/>
              </a:rPr>
              <a:t>': 'The Very Best of the Meters’,</a:t>
            </a:r>
          </a:p>
          <a:p>
            <a:r>
              <a:rPr lang="en-US" sz="1600" dirty="0">
                <a:latin typeface="Courier" pitchFamily="2" charset="0"/>
                <a:ea typeface="Courier" charset="0"/>
                <a:cs typeface="Courier" charset="0"/>
              </a:rPr>
              <a:t>		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356C4-2CB6-2C48-96E5-8055448E1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b="1" dirty="0">
                <a:solidFill>
                  <a:srgbClr val="215C4E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lvl="1"/>
            <a:r>
              <a:rPr lang="en-US" b="0" dirty="0">
                <a:hlinkClick r:id="rId2"/>
              </a:rPr>
              <a:t>https://news.ycombinator.com/item?id=7796268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https://rsdy.github.io/posts/dont_write_your_json_parser_plz.html</a:t>
            </a:r>
            <a:endParaRPr lang="en-US" dirty="0"/>
          </a:p>
          <a:p>
            <a:r>
              <a:rPr lang="en-US" dirty="0"/>
              <a:t>Python comes with a fine JSON parser – USE IT!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139" y="3511448"/>
            <a:ext cx="11627068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itunes.apple.com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search?term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=the%2Bmeters&amp;entity=album’)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4139" y="5645228"/>
            <a:ext cx="11627067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02548-11E8-694E-80C0-209D0685F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lvl="1"/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lvl="1"/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pPr lvl="1"/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C9BAA-BCA3-1E48-8E8F-AD16FED47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81D2-CFA3-6943-AA76-3C0ED66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6354-240F-8B41-BFDE-F88FA12EE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3788"/>
            <a:ext cx="4761053" cy="4322377"/>
          </a:xfrm>
        </p:spPr>
        <p:txBody>
          <a:bodyPr/>
          <a:lstStyle/>
          <a:p>
            <a:r>
              <a:rPr lang="en-US" dirty="0"/>
              <a:t>Reminder: Lab 1 + 2 Due at End of Day</a:t>
            </a:r>
          </a:p>
          <a:p>
            <a:endParaRPr lang="en-US" dirty="0"/>
          </a:p>
          <a:p>
            <a:r>
              <a:rPr lang="en-US" dirty="0"/>
              <a:t>Go over Questions 2</a:t>
            </a:r>
          </a:p>
          <a:p>
            <a:endParaRPr lang="en-US" dirty="0"/>
          </a:p>
          <a:p>
            <a:r>
              <a:rPr lang="en-US" dirty="0"/>
              <a:t>Suggestion: How I’d setup git…</a:t>
            </a:r>
          </a:p>
          <a:p>
            <a:endParaRPr lang="en-US" dirty="0"/>
          </a:p>
          <a:p>
            <a:r>
              <a:rPr lang="en-US" dirty="0"/>
              <a:t>John has an announcement!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D88BF-836B-FD45-97DB-F7572A35B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0D06E-ED46-A441-B9F1-0FE2C607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49" y="916651"/>
            <a:ext cx="2773569" cy="56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7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1807" y="1731638"/>
            <a:ext cx="6201327" cy="440895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b="1" dirty="0">
                <a:solidFill>
                  <a:srgbClr val="215C4E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9542"/>
            <a:ext cx="4273550" cy="4413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749BE-D402-054A-A84B-702AACC65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9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pPr lvl="1"/>
            <a:r>
              <a:rPr lang="en-US" dirty="0"/>
              <a:t>Getting better with automated generation -- </a:t>
            </a:r>
            <a:r>
              <a:rPr lang="en-US" dirty="0">
                <a:hlinkClick r:id="rId2"/>
              </a:rPr>
              <a:t>https://tulaneintrodatascience.github.io/</a:t>
            </a:r>
            <a:endParaRPr lang="en-US" dirty="0"/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lvl="1"/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beautifulsoup4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" y="4010979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4010979"/>
            <a:ext cx="9929648" cy="27149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tulaneintrodatascience.github.io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(“table”)            	# Find a the tables.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in that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F461-0254-F24D-821E-103A74F4F5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0"/>
            <a:ext cx="10773103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lvl="1"/>
            <a:r>
              <a:rPr lang="en-US" b="0" dirty="0"/>
              <a:t>You really want to learn about data science, so you choose to download all of the lecture slides to wallpaper your room </a:t>
            </a:r>
            <a:r>
              <a:rPr lang="mr-IN" b="0" dirty="0"/>
              <a:t>…</a:t>
            </a:r>
            <a:endParaRPr lang="en-US" dirty="0"/>
          </a:p>
          <a:p>
            <a:pPr lvl="1"/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55986" y="4002761"/>
            <a:ext cx="10126716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("table").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("a") # links within the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0B45-10FF-6D4B-B902-3E7AA35C1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52601"/>
            <a:ext cx="10773103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lvl="1"/>
            <a:r>
              <a:rPr lang="en-US" b="0" dirty="0"/>
              <a:t>Regular expressions!</a:t>
            </a:r>
          </a:p>
          <a:p>
            <a:pPr lvl="1"/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99" y="3233678"/>
            <a:ext cx="8644760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599" y="5624109"/>
            <a:ext cx="10344805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“.pptx”))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501EB-F292-E549-BB25-BD024DCEB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922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36" y="4098956"/>
            <a:ext cx="6959600" cy="260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3B8B9-0D8F-9B45-A93E-3EE60F084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6324"/>
            <a:ext cx="9368852" cy="4689466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pPr lvl="1"/>
            <a:r>
              <a:rPr lang="en-US" b="0" dirty="0"/>
              <a:t>Much faster for repeated applications of the regex pattern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b="0" dirty="0"/>
              <a:t>Intro Tutorial from Python: </a:t>
            </a:r>
            <a:r>
              <a:rPr lang="en-US" dirty="0">
                <a:hlinkClick r:id="rId3"/>
              </a:rPr>
              <a:t>https://docs.python.org/3/howto/regex.html</a:t>
            </a:r>
            <a:endParaRPr lang="en-US" b="0" dirty="0"/>
          </a:p>
          <a:p>
            <a:pPr marL="346075" lvl="1" indent="0">
              <a:buNone/>
            </a:pP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D30B9F-4CF4-D94F-9944-302FA7CD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C6426-20A2-B842-9FC2-C6A035F7AE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66814"/>
            <a:ext cx="10560269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b="1" dirty="0">
                <a:solidFill>
                  <a:srgbClr val="215C4E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1987826"/>
            <a:ext cx="7997252" cy="15048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“CMPS 3660”?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“CMPS 3660”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“CMPS 3660”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573227C-0972-D24C-A1D8-9B913936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1F7A46-D5F6-5A43-A9D6-0352AFDE2580}"/>
              </a:ext>
            </a:extLst>
          </p:cNvPr>
          <p:cNvSpPr txBox="1"/>
          <p:nvPr/>
        </p:nvSpPr>
        <p:spPr>
          <a:xfrm>
            <a:off x="4766249" y="879154"/>
            <a:ext cx="7425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 is for ‘raw string’ and it’s very important…</a:t>
            </a:r>
          </a:p>
          <a:p>
            <a:r>
              <a:rPr lang="en-US" sz="1200" dirty="0">
                <a:hlinkClick r:id="rId2"/>
              </a:rPr>
              <a:t>https://stackoverflow.com/questions/21104476/what-does-the-r-in-pythons-re-compiler-pattern-flags-mean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5B553-83BA-8C4A-BF95-317F203E1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lvl="1"/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lvl="1"/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lvl="1"/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lvl="1"/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dirty="0"/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61B8B-63B8-E34B-B1E0-DCFD2DC33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lvl="1"/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lvl="1"/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lvl="1"/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lvl="1"/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lvl="1"/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lvl="1"/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ea typeface="Courier" charset="0"/>
                <a:cs typeface="Courier" charset="0"/>
              </a:rPr>
              <a:t>Useful to keep a tester around: </a:t>
            </a:r>
            <a:r>
              <a:rPr lang="en-US" dirty="0">
                <a:hlinkClick r:id="rId2"/>
              </a:rPr>
              <a:t>http://www.pyregex.com/</a:t>
            </a:r>
            <a:endParaRPr lang="en-US" b="0" dirty="0">
              <a:ea typeface="Courier" charset="0"/>
              <a:cs typeface="Courier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46A509-270F-E049-A5B0-115B453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Sequences and Repeated Characters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6B57C-63AE-1B48-BAE7-6D7692656D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9372-18F8-3649-988C-9FC9FC88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4D8F-3A2B-C143-B04D-820EAA70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3" y="1938130"/>
            <a:ext cx="4817165" cy="768974"/>
          </a:xfrm>
        </p:spPr>
        <p:txBody>
          <a:bodyPr/>
          <a:lstStyle/>
          <a:p>
            <a:r>
              <a:rPr lang="en-US" dirty="0"/>
              <a:t>Example: match all instances of: “University of &lt;somewhere&gt;” </a:t>
            </a:r>
            <a:br>
              <a:rPr lang="en-US" dirty="0"/>
            </a:br>
            <a:r>
              <a:rPr lang="en-US" dirty="0"/>
              <a:t>where:</a:t>
            </a:r>
            <a:br>
              <a:rPr lang="en-US" dirty="0"/>
            </a:br>
            <a:r>
              <a:rPr lang="en-US" dirty="0"/>
              <a:t>&lt;somewhere&gt; is an alphanumeric string with at least 3 characters: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1C3B-31AB-D541-94EE-9BF8AE50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9985-2C73-D543-938B-DE5FA1C7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1" y="35891"/>
            <a:ext cx="8041199" cy="55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DBB4FD-C6FC-41B5-959D-84FEF7067278}"/>
              </a:ext>
            </a:extLst>
          </p:cNvPr>
          <p:cNvGrpSpPr/>
          <p:nvPr/>
        </p:nvGrpSpPr>
        <p:grpSpPr>
          <a:xfrm>
            <a:off x="407723" y="2038582"/>
            <a:ext cx="11154503" cy="1984780"/>
            <a:chOff x="407723" y="2038582"/>
            <a:chExt cx="11154503" cy="1984780"/>
          </a:xfrm>
        </p:grpSpPr>
        <p:sp>
          <p:nvSpPr>
            <p:cNvPr id="5" name="Rounded Rectangle 4"/>
            <p:cNvSpPr/>
            <p:nvPr/>
          </p:nvSpPr>
          <p:spPr>
            <a:xfrm>
              <a:off x="407723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62009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145083" y="3027797"/>
              <a:ext cx="61692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2"/>
              <a:endCxn id="5" idx="2"/>
            </p:cNvCxnSpPr>
            <p:nvPr/>
          </p:nvCxnSpPr>
          <p:spPr>
            <a:xfrm rot="5400000">
              <a:off x="2453546" y="2839868"/>
              <a:ext cx="12700" cy="2354286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5116294" y="2038582"/>
              <a:ext cx="1757471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Exploratory Analysis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Data Visualization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499369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4812860" y="2834841"/>
              <a:ext cx="12700" cy="236434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3635717" y="1657698"/>
              <a:ext cx="12700" cy="4718627"/>
            </a:xfrm>
            <a:prstGeom prst="curvedConnector3">
              <a:avLst>
                <a:gd name="adj1" fmla="val 953795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470581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Analysis, Hypothesis Testing, </a:t>
              </a:r>
            </a:p>
            <a:p>
              <a:pPr algn="ctr"/>
              <a:r>
                <a:rPr lang="en-US" b="1" dirty="0"/>
                <a:t>&amp; ML</a:t>
              </a:r>
            </a:p>
          </p:txBody>
        </p:sp>
        <p:cxnSp>
          <p:nvCxnSpPr>
            <p:cNvPr id="25" name="Straight Arrow Connector 24"/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873765" y="3027797"/>
              <a:ext cx="596816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cxnSpLocks/>
              <a:stCxn id="8" idx="2"/>
              <a:endCxn id="7" idx="2"/>
            </p:cNvCxnSpPr>
            <p:nvPr/>
          </p:nvCxnSpPr>
          <p:spPr>
            <a:xfrm rot="5400000">
              <a:off x="7167146" y="2844896"/>
              <a:ext cx="12700" cy="2344231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5984975" y="1662725"/>
              <a:ext cx="12700" cy="4708572"/>
            </a:xfrm>
            <a:prstGeom prst="curvedConnector3">
              <a:avLst>
                <a:gd name="adj1" fmla="val 65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4807832" y="485582"/>
              <a:ext cx="12700" cy="7062858"/>
            </a:xfrm>
            <a:prstGeom prst="curvedConnector3">
              <a:avLst>
                <a:gd name="adj1" fmla="val 15129724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9824866" y="2038582"/>
              <a:ext cx="1737360" cy="197842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Insight </a:t>
              </a:r>
            </a:p>
            <a:p>
              <a:pPr algn="ctr"/>
              <a:r>
                <a:rPr lang="en-US" b="1" dirty="0"/>
                <a:t>&amp; </a:t>
              </a:r>
            </a:p>
            <a:p>
              <a:pPr algn="ctr"/>
              <a:r>
                <a:rPr lang="en-US" b="1" dirty="0"/>
                <a:t>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9207941" y="3027797"/>
              <a:ext cx="61692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9516404" y="2839869"/>
              <a:ext cx="12700" cy="2354285"/>
            </a:xfrm>
            <a:prstGeom prst="curvedConnector3">
              <a:avLst>
                <a:gd name="adj1" fmla="val 1800000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cxnSpLocks/>
              <a:stCxn id="9" idx="2"/>
              <a:endCxn id="7" idx="2"/>
            </p:cNvCxnSpPr>
            <p:nvPr/>
          </p:nvCxnSpPr>
          <p:spPr>
            <a:xfrm rot="5400000">
              <a:off x="8344288" y="1667753"/>
              <a:ext cx="12700" cy="4698516"/>
            </a:xfrm>
            <a:prstGeom prst="curvedConnector3">
              <a:avLst>
                <a:gd name="adj1" fmla="val 7427583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7162118" y="485583"/>
              <a:ext cx="12700" cy="7062857"/>
            </a:xfrm>
            <a:prstGeom prst="curvedConnector3">
              <a:avLst>
                <a:gd name="adj1" fmla="val 12697299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5984975" y="-691560"/>
              <a:ext cx="12700" cy="9417143"/>
            </a:xfrm>
            <a:prstGeom prst="curvedConnector3">
              <a:avLst>
                <a:gd name="adj1" fmla="val 20967567"/>
              </a:avLst>
            </a:prstGeom>
            <a:ln>
              <a:headEnd type="stealth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EB9FB29-8B1F-5446-BDDA-7E0E3CF2014C}"/>
              </a:ext>
            </a:extLst>
          </p:cNvPr>
          <p:cNvSpPr/>
          <p:nvPr/>
        </p:nvSpPr>
        <p:spPr>
          <a:xfrm rot="16490998">
            <a:off x="86549" y="4825905"/>
            <a:ext cx="1881166" cy="678446"/>
          </a:xfrm>
          <a:prstGeom prst="rightArrow">
            <a:avLst>
              <a:gd name="adj1" fmla="val 50000"/>
              <a:gd name="adj2" fmla="val 9848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b="1" dirty="0">
                <a:solidFill>
                  <a:srgbClr val="215C4E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008A-7CB9-4C6D-A1E6-6D9F12F1B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just: </a:t>
            </a:r>
          </a:p>
          <a:p>
            <a:pPr lvl="1"/>
            <a:r>
              <a:rPr lang="en-US" dirty="0"/>
              <a:t>“did we find a match” or </a:t>
            </a:r>
          </a:p>
          <a:p>
            <a:pPr lvl="1"/>
            <a:r>
              <a:rPr lang="en-US" dirty="0"/>
              <a:t>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‘Kentucky')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B7FA2-8495-8347-9341-EEA0EA541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3071"/>
            <a:ext cx="10950971" cy="4322377"/>
          </a:xfrm>
        </p:spPr>
        <p:txBody>
          <a:bodyPr>
            <a:noAutofit/>
          </a:bodyPr>
          <a:lstStyle/>
          <a:p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8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80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3584F-428F-B449-9F05-073FE22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Parse an Email Address</a:t>
            </a:r>
            <a:endParaRPr lang="en-US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BFFA8-FC5E-4F4A-A65C-9E6235FE9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exploratory analysis, but may get confusing with longer regexes</a:t>
            </a:r>
          </a:p>
          <a:p>
            <a:pPr lvl="1"/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b="1" dirty="0">
                <a:solidFill>
                  <a:srgbClr val="215C4E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428" y="4586993"/>
            <a:ext cx="9347023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Kentucky”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1429" y="6087435"/>
            <a:ext cx="9347023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'Kentucky'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CD33-E3C3-9D4B-B83F-79E3B43D1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418980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1508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995871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97165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973226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(r”(\w+)\s([Ss]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)”, r”\1 \2hmience”, text)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16356-FF53-A246-AF57-1B7720D566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7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9916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b="1" dirty="0">
                <a:solidFill>
                  <a:srgbClr val="215C4E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lvl="1"/>
            <a:r>
              <a:rPr lang="en-US" b="0" dirty="0">
                <a:hlinkClick r:id="rId2"/>
              </a:rPr>
              <a:t>https://blog.codinghorror.com/to-compile-or-not-to-compile/</a:t>
            </a:r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3357802"/>
            <a:ext cx="93688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“CMPS 3660”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r”CMPS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3660”)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6ABF-7D5B-F147-B265-F9AED2297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1214205"/>
            <a:ext cx="93688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3687583"/>
            <a:ext cx="93688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("table").find("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9C7C5-D3E2-C74B-BA9E-8ABC4A41EC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1214205"/>
            <a:ext cx="93688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4012476"/>
            <a:ext cx="93688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os.path.join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ACE1E0-0F9D-2342-B326-69257BF008CC}"/>
              </a:ext>
            </a:extLst>
          </p:cNvPr>
          <p:cNvSpPr txBox="1"/>
          <p:nvPr/>
        </p:nvSpPr>
        <p:spPr>
          <a:xfrm rot="1434606">
            <a:off x="10009751" y="2334070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code in </a:t>
            </a:r>
          </a:p>
          <a:p>
            <a:r>
              <a:rPr lang="en-US" dirty="0"/>
              <a:t>Lecture05 Notebook!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CC6A8-3981-7E43-862B-1D8E0E317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lvl="1"/>
            <a:r>
              <a:rPr lang="en-US" dirty="0"/>
              <a:t>Direct download and load from local storage</a:t>
            </a:r>
          </a:p>
          <a:p>
            <a:pPr lvl="1"/>
            <a:r>
              <a:rPr lang="en-US" dirty="0"/>
              <a:t>Generate locally via downloaded code (e.g., simulation)</a:t>
            </a:r>
          </a:p>
          <a:p>
            <a:pPr lvl="1"/>
            <a:r>
              <a:rPr lang="en-US" dirty="0"/>
              <a:t>Query data from a database (covered in a few lectures)</a:t>
            </a:r>
          </a:p>
          <a:p>
            <a:pPr lvl="1"/>
            <a:r>
              <a:rPr lang="en-US" dirty="0"/>
              <a:t>Query an API from the intra/internet</a:t>
            </a:r>
          </a:p>
          <a:p>
            <a:pPr lvl="1"/>
            <a:r>
              <a:rPr lang="en-US" dirty="0"/>
              <a:t>Scrape data from a webpage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639" y="1750886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80409" y="3302176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032C84C-00B9-6F41-93FC-FEFFD18D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4838D-F5D4-7447-A055-CD7A4308C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b="1" dirty="0">
                <a:solidFill>
                  <a:srgbClr val="215C4E"/>
                </a:solidFill>
              </a:rPr>
              <a:t>A</a:t>
            </a:r>
            <a:r>
              <a:rPr lang="en-US" dirty="0"/>
              <a:t>pplication </a:t>
            </a:r>
            <a:r>
              <a:rPr lang="en-US" b="1" dirty="0">
                <a:solidFill>
                  <a:srgbClr val="215C4E"/>
                </a:solidFill>
              </a:rPr>
              <a:t>P</a:t>
            </a:r>
            <a:r>
              <a:rPr lang="en-US" dirty="0"/>
              <a:t>rogramming </a:t>
            </a:r>
            <a:r>
              <a:rPr lang="en-US" b="1" dirty="0">
                <a:solidFill>
                  <a:srgbClr val="215C4E"/>
                </a:solidFill>
              </a:rPr>
              <a:t>I</a:t>
            </a:r>
            <a:r>
              <a:rPr lang="en-US" b="1" dirty="0"/>
              <a:t>nterface</a:t>
            </a:r>
            <a:r>
              <a:rPr lang="en-US" dirty="0"/>
              <a:t> </a:t>
            </a:r>
            <a:r>
              <a:rPr lang="en-US" b="1" dirty="0">
                <a:solidFill>
                  <a:srgbClr val="215C4E"/>
                </a:solidFill>
              </a:rPr>
              <a:t>(API) </a:t>
            </a:r>
            <a:r>
              <a:rPr lang="en-US" dirty="0"/>
              <a:t>like we’ll be using in this class is a contract between a server and a user stating: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More generally, APIs can also perform actions, may not be web-based, be a set of protocols for communicating between processes, between an application and an OS, etc.</a:t>
            </a:r>
          </a:p>
          <a:p>
            <a:endParaRPr lang="en-US" dirty="0"/>
          </a:p>
          <a:p>
            <a:r>
              <a:rPr lang="en-US" dirty="0"/>
              <a:t>We’re going to use the Python requests module.</a:t>
            </a:r>
          </a:p>
          <a:p>
            <a:pPr lvl="1"/>
            <a:r>
              <a:rPr lang="en-US" sz="1400" dirty="0"/>
              <a:t>Documentation: </a:t>
            </a:r>
            <a:r>
              <a:rPr lang="en-US" sz="1400" dirty="0">
                <a:hlinkClick r:id="rId3"/>
              </a:rPr>
              <a:t>https://2.python-requests.org/en/master/user/quickstart/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FAD33-0471-5B48-BFD8-CC499E15A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anaconda requests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108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{{'login': 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'id': 1206578, …}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1A314F-64C7-3046-B23E-FFC4B05B0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– How the Browser Does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=%27tulane%20university%27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/search? q=%27tulane%20university%27</a:t>
            </a:r>
          </a:p>
          <a:p>
            <a:r>
              <a:rPr lang="en-US" dirty="0"/>
              <a:t>Host: </a:t>
            </a:r>
            <a:r>
              <a:rPr lang="en-US" dirty="0" err="1"/>
              <a:t>www.google.com</a:t>
            </a:r>
            <a:r>
              <a:rPr lang="en-US" dirty="0"/>
              <a:t>/search</a:t>
            </a:r>
          </a:p>
          <a:p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params = { “q”: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tulane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university”}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/search”,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params = params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9376" y="6056030"/>
            <a:ext cx="6749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6AE4-48AD-7840-AE3E-A2FF62B0B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b="1" dirty="0">
                <a:solidFill>
                  <a:srgbClr val="215C4E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b="1" dirty="0">
                <a:solidFill>
                  <a:srgbClr val="215C4E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rgbClr val="215C4E"/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rgbClr val="215C4E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GET: </a:t>
            </a:r>
            <a:r>
              <a:rPr lang="en-US" b="0" dirty="0"/>
              <a:t>perform query, return data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POST: </a:t>
            </a:r>
            <a:r>
              <a:rPr lang="en-US" b="0" dirty="0"/>
              <a:t>create a new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PUT: </a:t>
            </a:r>
            <a:r>
              <a:rPr lang="en-US" b="0" dirty="0"/>
              <a:t>update an existing entry or object</a:t>
            </a:r>
          </a:p>
          <a:p>
            <a:pPr lvl="1"/>
            <a:r>
              <a:rPr lang="en-US" b="1" dirty="0">
                <a:solidFill>
                  <a:srgbClr val="215C4E"/>
                </a:solidFill>
              </a:rPr>
              <a:t>DELETE:</a:t>
            </a:r>
            <a:r>
              <a:rPr lang="en-US" b="1" dirty="0"/>
              <a:t> </a:t>
            </a:r>
            <a:r>
              <a:rPr lang="en-US" b="0" dirty="0"/>
              <a:t>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  <a:p>
            <a:endParaRPr lang="en-US" dirty="0"/>
          </a:p>
          <a:p>
            <a:r>
              <a:rPr lang="en-US" dirty="0"/>
              <a:t>Good example: The </a:t>
            </a:r>
            <a:r>
              <a:rPr lang="en-US" dirty="0" err="1"/>
              <a:t>ITunes</a:t>
            </a:r>
            <a:r>
              <a:rPr lang="en-US" dirty="0"/>
              <a:t> API</a:t>
            </a:r>
          </a:p>
          <a:p>
            <a:pPr lvl="1"/>
            <a:r>
              <a:rPr lang="en-US" sz="1400" dirty="0">
                <a:hlinkClick r:id="rId3"/>
              </a:rPr>
              <a:t>https://affiliate.itunes.apple.com/resources/documentation/itunes-store-web-service-search-api/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7235"/>
            <a:ext cx="10950971" cy="4322377"/>
          </a:xfrm>
        </p:spPr>
        <p:txBody>
          <a:bodyPr/>
          <a:lstStyle/>
          <a:p>
            <a:r>
              <a:rPr lang="en-US" b="1" dirty="0">
                <a:solidFill>
                  <a:srgbClr val="215C4E"/>
                </a:solidFill>
              </a:rPr>
              <a:t>Stateless:</a:t>
            </a:r>
            <a:r>
              <a:rPr lang="en-US" dirty="0"/>
              <a:t>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lvl="1"/>
            <a:r>
              <a:rPr lang="en-US" b="0" dirty="0"/>
              <a:t>PUT/POST/DELETE can edit your repositories, etc.</a:t>
            </a:r>
          </a:p>
          <a:p>
            <a:pPr lvl="1"/>
            <a:r>
              <a:rPr lang="en-US" b="0" dirty="0"/>
              <a:t>Try it out: </a:t>
            </a:r>
            <a:r>
              <a:rPr lang="en-US" b="0" dirty="0">
                <a:hlinkClick r:id="rId2"/>
              </a:rPr>
              <a:t>https://github.com/settings/tokens/new</a:t>
            </a:r>
            <a:endParaRPr lang="en-US" b="0" dirty="0"/>
          </a:p>
          <a:p>
            <a:pPr lvl="1"/>
            <a:endParaRPr lang="en-US" b="0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/users”,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nmattei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DDB731-B94D-C845-A1FB-F08E2C89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 Restful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87B51-0052-F74F-A2B2-7E7A2594E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95E807E-0762-D742-BD7D-610162240F1D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9C63C3-8DA4-A649-9830-D59A86F398A4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10843</TotalTime>
  <Words>4182</Words>
  <Application>Microsoft Macintosh PowerPoint</Application>
  <PresentationFormat>Widescreen</PresentationFormat>
  <Paragraphs>429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Courier</vt:lpstr>
      <vt:lpstr>Courier New</vt:lpstr>
      <vt:lpstr>Palatino Linotype</vt:lpstr>
      <vt:lpstr>Watson White Theme</vt:lpstr>
      <vt:lpstr>Data Scraping in Python</vt:lpstr>
      <vt:lpstr>Announcements</vt:lpstr>
      <vt:lpstr>The Data LifeCycle</vt:lpstr>
      <vt:lpstr>GotTa Catch ‘Em All</vt:lpstr>
      <vt:lpstr>Wherefore art thou, API?</vt:lpstr>
      <vt:lpstr>“Send me a specific request”</vt:lpstr>
      <vt:lpstr>HTTP Requests – How the Browser Does It.</vt:lpstr>
      <vt:lpstr>Restful APIs</vt:lpstr>
      <vt:lpstr>Querying a Restful API</vt:lpstr>
      <vt:lpstr>Authentication and OAuth</vt:lpstr>
      <vt:lpstr>Example OAuth: Spotify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ITunes API</vt:lpstr>
      <vt:lpstr>Parsing JSON In Python</vt:lpstr>
      <vt:lpstr>XML, XHTML, HTML files and Strings</vt:lpstr>
      <vt:lpstr>Document Object Model (DOM)</vt:lpstr>
      <vt:lpstr>Scraping HTML in Python</vt:lpstr>
      <vt:lpstr>Building a Web Scraper in Python</vt:lpstr>
      <vt:lpstr>Detour: 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Cheat Sheet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Nicholas Mattei</cp:lastModifiedBy>
  <cp:revision>259</cp:revision>
  <cp:lastPrinted>2019-09-12T20:10:05Z</cp:lastPrinted>
  <dcterms:created xsi:type="dcterms:W3CDTF">2018-02-09T16:02:53Z</dcterms:created>
  <dcterms:modified xsi:type="dcterms:W3CDTF">2019-09-12T20:47:54Z</dcterms:modified>
</cp:coreProperties>
</file>